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162" autoAdjust="0"/>
  </p:normalViewPr>
  <p:slideViewPr>
    <p:cSldViewPr snapToGrid="0">
      <p:cViewPr>
        <p:scale>
          <a:sx n="60" d="100"/>
          <a:sy n="60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22C-CBAD-B044-9305-C9A2CF69A668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3E1C-53E0-934A-922A-6CC7914AF31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43989-8CC1-7F1B-99C5-1625CDA40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1" y="390449"/>
            <a:ext cx="28956000" cy="205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7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322C-CBAD-B044-9305-C9A2CF69A668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3E1C-53E0-934A-922A-6CC7914AF31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23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C5B4309-5148-5587-4BC5-57CBF045A861}"/>
              </a:ext>
            </a:extLst>
          </p:cNvPr>
          <p:cNvSpPr txBox="1"/>
          <p:nvPr/>
        </p:nvSpPr>
        <p:spPr>
          <a:xfrm>
            <a:off x="2349647" y="12190908"/>
            <a:ext cx="11783837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بايد شامل بازگويي اجمالي مسائل مطرح‌شده در مقاله، توجه دوباره و بحث درباره اهم نتایج حاصل و بالاخره جمع‌بندي مختصر و مفيد باشد. تبیین یافته­ها، نسبت یافته­ها با نتایج سایر پژوهش­ها و در نهایت ارائه پیشنهادهای کاربردی و پژوهشی در این بخش مد نظر است.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735EB-E082-3F97-5BE2-CB5C89E5DE2A}"/>
              </a:ext>
            </a:extLst>
          </p:cNvPr>
          <p:cNvSpPr txBox="1"/>
          <p:nvPr/>
        </p:nvSpPr>
        <p:spPr>
          <a:xfrm>
            <a:off x="22757693" y="5786444"/>
            <a:ext cx="59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latin typeface="B Nazanin" pitchFamily="2" charset="-78"/>
                <a:cs typeface="B Nazanin" pitchFamily="2" charset="-78"/>
              </a:rPr>
              <a:t>عنوان باید دقیق و واضح باشد./ نام کامل نویسنده یا نویسندگان به همراه سمت و دانشگاه یا سازمان ذکر شود./ اگر مقاله مشارکتی است، نویسنده مسئول با * (ستاره) مشخص شود.</a:t>
            </a:r>
            <a:endParaRPr lang="x-none" sz="1000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9BF4-6F8D-E0FF-0B5B-01E6046EC4C4}"/>
              </a:ext>
            </a:extLst>
          </p:cNvPr>
          <p:cNvSpPr txBox="1"/>
          <p:nvPr/>
        </p:nvSpPr>
        <p:spPr>
          <a:xfrm>
            <a:off x="22757692" y="10287819"/>
            <a:ext cx="594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latin typeface="B Nazanin" pitchFamily="2" charset="-78"/>
                <a:cs typeface="B Nazanin" pitchFamily="2" charset="-78"/>
              </a:rPr>
              <a:t>شامل مقدمه و هدف، روش، یافته، بحث و نتیجه‌گیری </a:t>
            </a:r>
            <a:r>
              <a:rPr lang="fa-IR" sz="2400">
                <a:latin typeface="B Nazanin" pitchFamily="2" charset="-78"/>
                <a:cs typeface="B Nazanin" pitchFamily="2" charset="-78"/>
              </a:rPr>
              <a:t>باشد. در چکیده به منابع ارجاع داده نشود.</a:t>
            </a:r>
            <a:endParaRPr lang="x-none" sz="2400" b="1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F3E2D-560E-BCD6-E629-98B9782DDF4E}"/>
              </a:ext>
            </a:extLst>
          </p:cNvPr>
          <p:cNvSpPr txBox="1"/>
          <p:nvPr/>
        </p:nvSpPr>
        <p:spPr>
          <a:xfrm>
            <a:off x="22757693" y="14073391"/>
            <a:ext cx="59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latin typeface="B Nazanin" pitchFamily="2" charset="-78"/>
                <a:cs typeface="B Nazanin" pitchFamily="2" charset="-78"/>
              </a:rPr>
              <a:t>باید در این قسمت زمینۀ مسأله، علل احتمالی مسأله، پیامدهای حل مسأله، گستردگی مسأله، و هدف یا سؤال کلی پژوهش در انتها بیان شود. </a:t>
            </a:r>
          </a:p>
          <a:p>
            <a:pPr algn="r" rtl="1"/>
            <a:endParaRPr lang="x-none" sz="2400" b="1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FF25C-8C69-327C-4822-F616AEE8636A}"/>
              </a:ext>
            </a:extLst>
          </p:cNvPr>
          <p:cNvSpPr txBox="1"/>
          <p:nvPr/>
        </p:nvSpPr>
        <p:spPr>
          <a:xfrm>
            <a:off x="14952474" y="10287819"/>
            <a:ext cx="6779240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قسمت باید به طور کامل در خصوص روش پژوهش توضیح داده شود که جامعه/مشارکت­کنندگان، روش نمونه­گیری، روش و ابزار گردآوری داده­ها، روش و ابزار تحلیل داده­ها، و روش اعتباریابی داده­ها را در بر می‌گیر‌د.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a-IR" sz="2400" dirty="0">
              <a:latin typeface="B Nazanin" pitchFamily="2" charset="-78"/>
              <a:cs typeface="B Nazanin" pitchFamily="2" charset="-78"/>
            </a:endParaRPr>
          </a:p>
          <a:p>
            <a:pPr algn="r" rtl="1"/>
            <a:endParaRPr lang="x-none" sz="2400" b="1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427F9-F36E-378E-62F6-148E8B32F2EF}"/>
              </a:ext>
            </a:extLst>
          </p:cNvPr>
          <p:cNvSpPr txBox="1"/>
          <p:nvPr/>
        </p:nvSpPr>
        <p:spPr>
          <a:xfrm>
            <a:off x="1540043" y="5617029"/>
            <a:ext cx="12593442" cy="283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90000"/>
              </a:lnSpc>
              <a:spcAft>
                <a:spcPts val="0"/>
              </a:spcAft>
            </a:pP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یافته‏ها دستاوردهای مطالعه هستند که در مطالعات کمی شامل توزیع ویژگی‏های جمعیت‏شناختی افراد گروه نمونه، یافته‏های توصیفی و تحلیلی متغیرهای مورد مطالعه را شامل می‌شوند. یافته‏های پژوهش کیفی نیز در قالب طبقات، مفاهیم یا مضامین اصلی با زیر مجموعه آنها به همراه نقل قول‏های مستقیم شرکت‏کنندگان یا داده‏های اولیه توضیح داده می‌شوند.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عنوان شکل و نمودار زیر آن و عنوان جدول بالای آن می­آید.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سعی شود تعداد جدول‌های </a:t>
            </a:r>
            <a:r>
              <a:rPr lang="fa-IR" sz="2400" kern="10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مقاله متناسب با فضای اختصاص داده شده باشد. </a:t>
            </a: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جدول‌ها متناسب با فرمت </a:t>
            </a:r>
            <a:r>
              <a:rPr lang="en-US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APA7</a:t>
            </a:r>
            <a:r>
              <a:rPr lang="fa-IR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تنظیم شوند.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a-IR" sz="2000" dirty="0">
              <a:latin typeface="B Nazanin" pitchFamily="2" charset="-78"/>
              <a:cs typeface="B Nazanin" pitchFamily="2" charset="-78"/>
            </a:endParaRPr>
          </a:p>
          <a:p>
            <a:pPr algn="just" rtl="1">
              <a:lnSpc>
                <a:spcPct val="90000"/>
              </a:lnSpc>
              <a:spcAft>
                <a:spcPts val="0"/>
              </a:spcAft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x-none" sz="2400" b="1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AD9FE-481D-F4EC-C2C4-5817286882C6}"/>
              </a:ext>
            </a:extLst>
          </p:cNvPr>
          <p:cNvSpPr txBox="1"/>
          <p:nvPr/>
        </p:nvSpPr>
        <p:spPr>
          <a:xfrm>
            <a:off x="2349647" y="16661303"/>
            <a:ext cx="11783837" cy="240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منابع در انتهاي مقاله به صورت الفبایی و به زبان انگلیسی مي‌آيند.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بین 3 تا 5 منبع کلیدی فقط ارائه شود.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منابعی که از زبان فارسی به انگیسی ترجمه شده­اند ضرورت دارد در پایان هر یک عبار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 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In Persian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] ذکر شود؛ اما در مورد منابع لاتین ضروتی ندارد.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منبع بايستي حداقل يك‌بار در متن مقاله مورد استفاده قرار گرفته شده باشد. مشخصات هر منبع به صورت كامل و در قالب استاندارد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APA7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ذكر شود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>
              <a:lnSpc>
                <a:spcPct val="107000"/>
              </a:lnSpc>
            </a:pPr>
            <a:r>
              <a:rPr lang="en-US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Seraji</a:t>
            </a:r>
            <a:r>
              <a:rPr lang="en-US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F., </a:t>
            </a:r>
            <a:r>
              <a:rPr lang="en-US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Malmir</a:t>
            </a:r>
            <a:r>
              <a:rPr lang="en-US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R., Kasani, H. A., &amp; </a:t>
            </a:r>
            <a:r>
              <a:rPr lang="en-US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Abedi</a:t>
            </a:r>
            <a:r>
              <a:rPr lang="en-US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H. (2023). Teacher-generated content in social media: Studying the experience of Iranian teachers. </a:t>
            </a:r>
            <a:r>
              <a:rPr lang="en-US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Teaching and Teacher Education</a:t>
            </a:r>
            <a:r>
              <a:rPr lang="en-US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r>
              <a:rPr lang="en-US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103955.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x-none" sz="1600" dirty="0"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1807E-A22A-99CA-D776-8A4B628D8DCE}"/>
              </a:ext>
            </a:extLst>
          </p:cNvPr>
          <p:cNvSpPr txBox="1"/>
          <p:nvPr/>
        </p:nvSpPr>
        <p:spPr>
          <a:xfrm>
            <a:off x="15122852" y="5786444"/>
            <a:ext cx="660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این قسمت به اهداف (اصلی و فرعی) و سؤال­ها/فرضیه­های (اصلی و فرعی) پژوهش </a:t>
            </a:r>
            <a:r>
              <a:rPr lang="fa-I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اشاره شود.</a:t>
            </a:r>
            <a:endParaRPr lang="fa-IR" sz="2400" dirty="0">
              <a:latin typeface="B Nazanin" pitchFamily="2" charset="-78"/>
              <a:cs typeface="B Nazanin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280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126</TotalTime>
  <Words>464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Sina Tavana</dc:creator>
  <cp:lastModifiedBy>Bahar</cp:lastModifiedBy>
  <cp:revision>27</cp:revision>
  <dcterms:created xsi:type="dcterms:W3CDTF">2025-04-18T14:28:26Z</dcterms:created>
  <dcterms:modified xsi:type="dcterms:W3CDTF">2025-04-19T07:39:29Z</dcterms:modified>
</cp:coreProperties>
</file>