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8"/>
    <p:restoredTop sz="94684"/>
  </p:normalViewPr>
  <p:slideViewPr>
    <p:cSldViewPr snapToGrid="0">
      <p:cViewPr varScale="1">
        <p:scale>
          <a:sx n="78" d="100"/>
          <a:sy n="78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A101A-B55D-8644-9E4A-F5D34BCEF86A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31C6-97B2-324E-8F0E-CEB898FC60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1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E31C6-97B2-324E-8F0E-CEB898FC60A1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814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2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2269-FF74-A78C-BB4E-4076E8A2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6219-DAC4-ADE8-ED57-733A212AA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2674-CD78-4D22-EADB-B4F337D8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0DBE-B57C-D24C-806E-FBB1A0D207FF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295D6-83DA-57AF-1558-76755810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8F97-A126-80AC-E04B-85280732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0C1-53E8-A745-B3E4-F73EAAD83CF0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7B26A1-2256-ED3B-F0E7-453C69A90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92" y="-1"/>
            <a:ext cx="12166007" cy="687268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003FE5-76BE-48E8-D2BB-D3174CFFB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1450" y="3429000"/>
            <a:ext cx="2654300" cy="1784350"/>
          </a:xfrm>
        </p:spPr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83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D1E1-8201-7D96-5463-7EB40CFF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40D12-92B7-DD49-F89B-AA27B782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0DBE-B57C-D24C-806E-FBB1A0D207FF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A45C4-10BB-05BB-7B9E-AB8720A5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8AD85-AB36-8B97-89BA-45CD482F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0C1-53E8-A745-B3E4-F73EAAD83CF0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7A2CF-8CC7-636C-B50B-AF1B0B141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93" y="0"/>
            <a:ext cx="12140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69D6-3FD9-CCFD-9937-C6F720BF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0E5E6-D826-E887-3A9D-E5432A30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0DBE-B57C-D24C-806E-FBB1A0D207FF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2A209-D3AD-6954-FCE9-0911868A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DC543-DEDD-F0B1-DCF6-EF4C8E4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0C1-53E8-A745-B3E4-F73EAAD83CF0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DD7B7-7E13-900C-1B16-D70511F23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92" y="-1"/>
            <a:ext cx="12166007" cy="68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0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FBB50-AC79-FA70-36E2-6D6B6A01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09F31-E487-0DB6-028C-B8365635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DC25C-4335-A6E2-72A5-723953A12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0DBE-B57C-D24C-806E-FBB1A0D207FF}" type="datetimeFigureOut">
              <a:rPr lang="x-none" smtClean="0"/>
              <a:t>4/19/2025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ACD11-A8ED-D999-23A1-64A8B110D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584E-B741-BBA3-9285-54DFD3AA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40C1-53E8-A745-B3E4-F73EAAD83CF0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714634-818F-8B45-3E5C-8A9131D417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4683"/>
            <a:ext cx="12192000" cy="68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73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673AF2-ECC7-E430-FE6B-CD81025C3B07}"/>
              </a:ext>
            </a:extLst>
          </p:cNvPr>
          <p:cNvSpPr txBox="1"/>
          <p:nvPr/>
        </p:nvSpPr>
        <p:spPr>
          <a:xfrm>
            <a:off x="6096000" y="1919288"/>
            <a:ext cx="47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000" b="1" dirty="0">
                <a:solidFill>
                  <a:schemeClr val="bg1"/>
                </a:solidFill>
                <a:latin typeface="B Nazanin" pitchFamily="2" charset="-78"/>
                <a:cs typeface="B Nazanin" pitchFamily="2" charset="-78"/>
              </a:rPr>
              <a:t>عنوان مقاله</a:t>
            </a:r>
            <a:endParaRPr lang="x-none" sz="3000" b="1" dirty="0">
              <a:solidFill>
                <a:schemeClr val="bg1"/>
              </a:solidFill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B4FBB-8B87-B21D-3D78-6D017F32CA8C}"/>
              </a:ext>
            </a:extLst>
          </p:cNvPr>
          <p:cNvSpPr txBox="1"/>
          <p:nvPr/>
        </p:nvSpPr>
        <p:spPr>
          <a:xfrm>
            <a:off x="1383632" y="1919288"/>
            <a:ext cx="47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000" b="1" dirty="0">
                <a:solidFill>
                  <a:schemeClr val="bg1"/>
                </a:solidFill>
                <a:latin typeface="B Nazanin" pitchFamily="2" charset="-78"/>
                <a:cs typeface="B Nazanin" pitchFamily="2" charset="-78"/>
              </a:rPr>
              <a:t>ارائه دهنده</a:t>
            </a:r>
            <a:endParaRPr lang="x-none" sz="3000" b="1" dirty="0">
              <a:solidFill>
                <a:schemeClr val="bg1"/>
              </a:solidFill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94E2E-7C97-41CC-1346-F0448B9921CF}"/>
              </a:ext>
            </a:extLst>
          </p:cNvPr>
          <p:cNvSpPr txBox="1"/>
          <p:nvPr/>
        </p:nvSpPr>
        <p:spPr>
          <a:xfrm>
            <a:off x="6096000" y="4384715"/>
            <a:ext cx="47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000" dirty="0">
                <a:solidFill>
                  <a:schemeClr val="bg1"/>
                </a:solidFill>
                <a:latin typeface="B Nazanin" pitchFamily="2" charset="-78"/>
                <a:cs typeface="B Nazanin" pitchFamily="2" charset="-78"/>
              </a:rPr>
              <a:t>نام پژوهشگر / پژوهشگران</a:t>
            </a:r>
            <a:endParaRPr lang="x-none" sz="3000" dirty="0">
              <a:solidFill>
                <a:schemeClr val="bg1"/>
              </a:solidFill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77FBE-135A-9F67-212F-FBFD4834607E}"/>
              </a:ext>
            </a:extLst>
          </p:cNvPr>
          <p:cNvSpPr txBox="1"/>
          <p:nvPr/>
        </p:nvSpPr>
        <p:spPr>
          <a:xfrm>
            <a:off x="1383632" y="4384715"/>
            <a:ext cx="47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000" dirty="0">
                <a:solidFill>
                  <a:schemeClr val="bg1"/>
                </a:solidFill>
                <a:latin typeface="B Nazanin" pitchFamily="2" charset="-78"/>
                <a:cs typeface="B Nazanin" pitchFamily="2" charset="-78"/>
              </a:rPr>
              <a:t>عکس ارائه دهنده</a:t>
            </a:r>
            <a:endParaRPr lang="x-none" sz="3000" dirty="0">
              <a:solidFill>
                <a:schemeClr val="bg1"/>
              </a:solidFill>
              <a:latin typeface="B Nazanin" pitchFamily="2" charset="-78"/>
              <a:cs typeface="B Nazanin" pitchFamily="2" charset="-78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C51AAD-B6D5-803D-7CC7-5520EAF5ED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2666" y="3604050"/>
            <a:ext cx="2654300" cy="1784350"/>
          </a:xfrm>
        </p:spPr>
      </p:sp>
    </p:spTree>
    <p:extLst>
      <p:ext uri="{BB962C8B-B14F-4D97-AF65-F5344CB8AC3E}">
        <p14:creationId xmlns:p14="http://schemas.microsoft.com/office/powerpoint/2010/main" val="27142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974B43-E90C-C313-9C3C-85546114EB4E}"/>
              </a:ext>
            </a:extLst>
          </p:cNvPr>
          <p:cNvSpPr txBox="1"/>
          <p:nvPr/>
        </p:nvSpPr>
        <p:spPr>
          <a:xfrm>
            <a:off x="838200" y="1690688"/>
            <a:ext cx="105156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مقدمه</a:t>
            </a:r>
            <a:endParaRPr lang="fa-IR" sz="2800" b="1" dirty="0">
              <a:solidFill>
                <a:schemeClr val="bg1"/>
              </a:solidFill>
              <a:latin typeface="B Zar" pitchFamily="2" charset="-78"/>
              <a:cs typeface="B Zar" pitchFamily="2" charset="-78"/>
            </a:endParaRPr>
          </a:p>
          <a:p>
            <a:pPr lvl="0" algn="justLow" rtl="1">
              <a:spcBef>
                <a:spcPct val="20000"/>
              </a:spcBef>
            </a:pP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در مقدمه از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آوردن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عناوین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فرعی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(بیان مسأله، اهمیت و ضرورت، و ...)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اجتناب 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شود 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و مقدمه را به صورت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یکپارچه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بنویسید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.</a:t>
            </a:r>
            <a:endParaRPr lang="fa-IR" sz="2400" dirty="0">
              <a:solidFill>
                <a:schemeClr val="bg1"/>
              </a:solidFill>
              <a:latin typeface="B Zar" pitchFamily="2" charset="-78"/>
              <a:cs typeface="B Zar" pitchFamily="2" charset="-78"/>
            </a:endParaRPr>
          </a:p>
          <a:p>
            <a:pPr lvl="0" algn="justLow" rtl="1">
              <a:spcBef>
                <a:spcPct val="20000"/>
              </a:spcBef>
            </a:pPr>
            <a:endParaRPr lang="fa-IR" sz="2400" dirty="0">
              <a:solidFill>
                <a:schemeClr val="bg1"/>
              </a:solidFill>
              <a:latin typeface="B Zar" pitchFamily="2" charset="-78"/>
              <a:cs typeface="B Zar" pitchFamily="2" charset="-78"/>
            </a:endParaRPr>
          </a:p>
          <a:p>
            <a:pPr algn="just" rtl="1">
              <a:lnSpc>
                <a:spcPct val="90000"/>
              </a:lnSpc>
              <a:spcAft>
                <a:spcPts val="0"/>
              </a:spcAft>
            </a:pP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در مقدمه باید به بیان مسأله، چگونگی پیدایش مسأله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،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پیامدهای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حل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/عدم حل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مسأله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، 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حدود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مسأله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،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پیش</a:t>
            </a:r>
            <a:r>
              <a:rPr lang="fa-IR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ی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ن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مسأله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به صورت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کلی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و هدف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یا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سؤال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کلی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پژوهش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در </a:t>
            </a:r>
            <a:r>
              <a:rPr lang="ar-SA" sz="2400" dirty="0" err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انتهای</a:t>
            </a:r>
            <a:r>
              <a:rPr lang="ar-SA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 مقدمه </a:t>
            </a: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اشاره شود.</a:t>
            </a:r>
          </a:p>
          <a:p>
            <a:pPr algn="just" rtl="1">
              <a:lnSpc>
                <a:spcPct val="90000"/>
              </a:lnSpc>
              <a:spcAft>
                <a:spcPts val="0"/>
              </a:spcAft>
            </a:pPr>
            <a:endParaRPr lang="fa-IR" sz="2400" dirty="0">
              <a:solidFill>
                <a:schemeClr val="bg1"/>
              </a:solidFill>
              <a:latin typeface="B Zar" pitchFamily="2" charset="-78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44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4C03A-8231-5923-70D3-1A559AF5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8677E-9776-2F5D-06AD-41EAB38A3DD4}"/>
              </a:ext>
            </a:extLst>
          </p:cNvPr>
          <p:cNvSpPr txBox="1"/>
          <p:nvPr/>
        </p:nvSpPr>
        <p:spPr>
          <a:xfrm>
            <a:off x="838200" y="1690688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هدف، سؤال/فرضیه پژوهش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در این قسمت به اهداف (اصلی و فرعی) و سؤال ها/فرضیه های (اصلی و فرعی) پژوهش اشاره کنید. </a:t>
            </a:r>
          </a:p>
        </p:txBody>
      </p:sp>
    </p:spTree>
    <p:extLst>
      <p:ext uri="{BB962C8B-B14F-4D97-AF65-F5344CB8AC3E}">
        <p14:creationId xmlns:p14="http://schemas.microsoft.com/office/powerpoint/2010/main" val="176508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D7F5-D51B-3FC3-19E5-892E43C19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6EC192-0229-568B-E5DB-1051D4BF0D0B}"/>
              </a:ext>
            </a:extLst>
          </p:cNvPr>
          <p:cNvSpPr txBox="1"/>
          <p:nvPr/>
        </p:nvSpPr>
        <p:spPr>
          <a:xfrm>
            <a:off x="838200" y="1690688"/>
            <a:ext cx="10515600" cy="171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روش‌شناسی </a:t>
            </a:r>
            <a:r>
              <a:rPr lang="fa-IR" sz="3600" b="1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پژوهش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dirty="0">
                <a:solidFill>
                  <a:schemeClr val="bg1"/>
                </a:solidFill>
                <a:latin typeface="Calibri"/>
                <a:cs typeface="B Zar" panose="00000400000000000000" pitchFamily="2" charset="-78"/>
              </a:rPr>
              <a:t>در این قسمت باید به طور کامل در خصوص روش پژوهش توضیح داده شود که جامعه/مشارکت­کنندگان، روش نمونه­گیری، روش و ابزار گردآوری داده­ها، روش و ابزار تحلیل داده­ها، و روش اعتباریابی داده­ها را در بر می‌گیر‌د.</a:t>
            </a:r>
            <a:endParaRPr lang="en-US" sz="2400" dirty="0">
              <a:solidFill>
                <a:schemeClr val="bg1"/>
              </a:solidFill>
              <a:latin typeface="Calibri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646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D6C70-B887-F67C-63E5-5684EC05E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85E367-B564-1C0B-E11B-8680636B9222}"/>
              </a:ext>
            </a:extLst>
          </p:cNvPr>
          <p:cNvSpPr txBox="1"/>
          <p:nvPr/>
        </p:nvSpPr>
        <p:spPr>
          <a:xfrm>
            <a:off x="838200" y="1690688"/>
            <a:ext cx="10515600" cy="383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یافته های پژوهش</a:t>
            </a:r>
          </a:p>
          <a:p>
            <a:pPr algn="just" rtl="1">
              <a:lnSpc>
                <a:spcPct val="90000"/>
              </a:lnSpc>
              <a:spcAft>
                <a:spcPts val="0"/>
              </a:spcAft>
            </a:pP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یافته‏ها دستاوردهای مطالعه هستند که در مطالعات کمی شامل توزیع ویژگی‏های جمعیت‏شناختی افراد گروه نمونه، یافته‏های توصیفی و تحلیلی متغیرهای مورد مطالعه را شامل می‌شوند. یافته‏های پژوهش کیفی نیز در قالب طبقات، مفاهیم یا مضامین اصلی با زیر مجموعه آنها به همراه نقل قول‏های مستقیم شرکت‏کنندگان یا داده‏های اولیه توضیح داده می‌شوند.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عنوان جدول، شکل، و نمودار به صورت بی </a:t>
            </a:r>
            <a:r>
              <a:rPr lang="fa-IR" sz="2400" kern="1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نازنین پررنگ </a:t>
            </a: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باشد.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محتوای جدول، شکل، و نمودار به صورت بی </a:t>
            </a:r>
            <a:r>
              <a:rPr lang="fa-IR" sz="2400" kern="1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نازنین معمولی </a:t>
            </a: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باشد.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عنوان شکل و نمودار زیر آن و عنوان جدول بالای آن باشد.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سعی شود تعداد جدول‌های مقاله بیش‏تر از 5 جدول نباشد. جدول‌ها متناسب با فرمت </a:t>
            </a:r>
            <a:r>
              <a:rPr lang="en-US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APA7</a:t>
            </a:r>
            <a:r>
              <a:rPr lang="fa-IR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 </a:t>
            </a:r>
            <a:r>
              <a:rPr lang="fa-IR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تنظیم شوند.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25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6BE8-B802-6C52-9E02-F1ABB7DFD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4571BB-20A3-5275-BBD1-8D28F9296D01}"/>
              </a:ext>
            </a:extLst>
          </p:cNvPr>
          <p:cNvSpPr txBox="1"/>
          <p:nvPr/>
        </p:nvSpPr>
        <p:spPr>
          <a:xfrm>
            <a:off x="838200" y="1690688"/>
            <a:ext cx="10515600" cy="210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chemeClr val="bg1"/>
                </a:solidFill>
                <a:latin typeface="B Zar" pitchFamily="2" charset="-78"/>
                <a:cs typeface="B Zar" pitchFamily="2" charset="-78"/>
              </a:rPr>
              <a:t>بحث و نتیجه گیری پژوهش</a:t>
            </a:r>
          </a:p>
          <a:p>
            <a:pPr algn="just" rtl="1">
              <a:lnSpc>
                <a:spcPct val="107000"/>
              </a:lnSpc>
              <a:spcAft>
                <a:spcPts val="0"/>
              </a:spcAft>
            </a:pPr>
            <a:r>
              <a:rPr lang="fa-IR" sz="2400" dirty="0">
                <a:solidFill>
                  <a:schemeClr val="bg1"/>
                </a:solidFill>
                <a:latin typeface="Calibri"/>
                <a:cs typeface="B Zar" panose="00000400000000000000" pitchFamily="2" charset="-78"/>
              </a:rPr>
              <a:t>بايد شامل بازگويي اجمالي مسائل مطرح‌شده در مقاله، توجه دوباره و بحث درباره اهم نتایج حاصل و بالاخره جمع‌بندي مختصر و مفيد باشد. تبیین یافته­ها، نسبت یافته­ها با نتایج سایر پژوهش­ها و در نهایت ارائه پیشنهادهای کاربردی و پژوهشی در این بخش مد نظر است. </a:t>
            </a:r>
            <a:endParaRPr lang="en-US" sz="2400" dirty="0">
              <a:solidFill>
                <a:schemeClr val="bg1"/>
              </a:solidFill>
              <a:latin typeface="Calibri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349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2DC45-F740-8E04-B36F-F90D3B90E415}"/>
              </a:ext>
            </a:extLst>
          </p:cNvPr>
          <p:cNvSpPr txBox="1"/>
          <p:nvPr/>
        </p:nvSpPr>
        <p:spPr>
          <a:xfrm>
            <a:off x="1725561" y="2104103"/>
            <a:ext cx="874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در صورت تمایل برای اسلاید‌های ۳ تا ۷، می‌توانید از این طراحی (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layout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) استفاده کنید.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238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382</Words>
  <Application>Microsoft Office PowerPoint</Application>
  <PresentationFormat>Widescreen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Nazanin</vt:lpstr>
      <vt:lpstr>B Zar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Sina Tavana</dc:creator>
  <cp:lastModifiedBy>asd fdgdf</cp:lastModifiedBy>
  <cp:revision>25</cp:revision>
  <dcterms:created xsi:type="dcterms:W3CDTF">2025-04-18T13:55:42Z</dcterms:created>
  <dcterms:modified xsi:type="dcterms:W3CDTF">2025-04-19T08:51:28Z</dcterms:modified>
</cp:coreProperties>
</file>